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8" r:id="rId4"/>
    <p:sldId id="267" r:id="rId5"/>
    <p:sldId id="268" r:id="rId6"/>
    <p:sldId id="266" r:id="rId7"/>
    <p:sldId id="265" r:id="rId8"/>
    <p:sldId id="269" r:id="rId9"/>
    <p:sldId id="264" r:id="rId10"/>
    <p:sldId id="263" r:id="rId11"/>
    <p:sldId id="262" r:id="rId12"/>
    <p:sldId id="261" r:id="rId13"/>
    <p:sldId id="260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korisnik" initials="Wk" lastIdx="2" clrIdx="0">
    <p:extLst>
      <p:ext uri="{19B8F6BF-5375-455C-9EA6-DF929625EA0E}">
        <p15:presenceInfo xmlns:p15="http://schemas.microsoft.com/office/powerpoint/2012/main" userId="Windows 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6T11:09:59.070" idx="1">
    <p:pos x="5759" y="615"/>
    <p:text>plućni optok krvi</p:text>
    <p:extLst>
      <p:ext uri="{C676402C-5697-4E1C-873F-D02D1690AC5C}">
        <p15:threadingInfo xmlns:p15="http://schemas.microsoft.com/office/powerpoint/2012/main" timeZoneBias="-120"/>
      </p:ext>
    </p:extLst>
  </p:cm>
  <p:cm authorId="1" dt="2019-08-16T11:10:21.103" idx="2">
    <p:pos x="5759" y="751"/>
    <p:text>tjelesni optok krvi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33E26-00FA-4F2B-8471-A3D1BF5CDC9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20092506-67C5-472C-8A93-E2F2D3915AB8}">
      <dgm:prSet phldrT="[Tekst]"/>
      <dgm:spPr/>
      <dgm:t>
        <a:bodyPr/>
        <a:lstStyle/>
        <a:p>
          <a:r>
            <a:rPr lang="hr-HR" dirty="0"/>
            <a:t>Od kojih se dijelova sastoji </a:t>
          </a:r>
          <a:r>
            <a:rPr lang="hr-HR" dirty="0" err="1"/>
            <a:t>srčanožilni</a:t>
          </a:r>
          <a:r>
            <a:rPr lang="hr-HR" dirty="0"/>
            <a:t> sustav?</a:t>
          </a:r>
        </a:p>
      </dgm:t>
    </dgm:pt>
    <dgm:pt modelId="{23CE9C69-8E52-422B-B835-38B457EA522F}" type="parTrans" cxnId="{EE368389-B2BF-4878-96E7-2D311A5CE263}">
      <dgm:prSet/>
      <dgm:spPr/>
      <dgm:t>
        <a:bodyPr/>
        <a:lstStyle/>
        <a:p>
          <a:endParaRPr lang="hr-HR"/>
        </a:p>
      </dgm:t>
    </dgm:pt>
    <dgm:pt modelId="{C182B94F-223B-4485-A2B1-6F6184A1EF46}" type="sibTrans" cxnId="{EE368389-B2BF-4878-96E7-2D311A5CE263}">
      <dgm:prSet/>
      <dgm:spPr/>
      <dgm:t>
        <a:bodyPr/>
        <a:lstStyle/>
        <a:p>
          <a:endParaRPr lang="hr-HR"/>
        </a:p>
      </dgm:t>
    </dgm:pt>
    <dgm:pt modelId="{B7540DC5-2A8A-4F94-8ECD-DFBF6C3E2FAE}">
      <dgm:prSet phldrT="[Tekst]"/>
      <dgm:spPr/>
      <dgm:t>
        <a:bodyPr/>
        <a:lstStyle/>
        <a:p>
          <a:r>
            <a:rPr lang="hr-HR" dirty="0"/>
            <a:t>Objasni uloge krvnih tjelešaca.</a:t>
          </a:r>
        </a:p>
      </dgm:t>
    </dgm:pt>
    <dgm:pt modelId="{86B1D3E7-0BDB-4CF0-911D-09BC490E3EA7}" type="parTrans" cxnId="{4E424A0A-BF3A-4161-8D07-0EF9B72E6888}">
      <dgm:prSet/>
      <dgm:spPr/>
      <dgm:t>
        <a:bodyPr/>
        <a:lstStyle/>
        <a:p>
          <a:endParaRPr lang="hr-HR"/>
        </a:p>
      </dgm:t>
    </dgm:pt>
    <dgm:pt modelId="{D61DB2BD-37A5-4FBF-B002-23D59D782FEC}" type="sibTrans" cxnId="{4E424A0A-BF3A-4161-8D07-0EF9B72E6888}">
      <dgm:prSet/>
      <dgm:spPr/>
      <dgm:t>
        <a:bodyPr/>
        <a:lstStyle/>
        <a:p>
          <a:endParaRPr lang="hr-HR"/>
        </a:p>
      </dgm:t>
    </dgm:pt>
    <dgm:pt modelId="{7069B957-176E-4D15-8A1D-12F28E8B39BD}">
      <dgm:prSet phldrT="[Tekst]"/>
      <dgm:spPr/>
      <dgm:t>
        <a:bodyPr/>
        <a:lstStyle/>
        <a:p>
          <a:r>
            <a:rPr lang="hr-HR" dirty="0"/>
            <a:t>Kojim postupcima možemo pridonijeti zdravlju </a:t>
          </a:r>
          <a:r>
            <a:rPr lang="hr-HR" dirty="0" err="1" smtClean="0"/>
            <a:t>srčanožilnoga</a:t>
          </a:r>
          <a:r>
            <a:rPr lang="hr-HR" dirty="0" smtClean="0"/>
            <a:t> </a:t>
          </a:r>
          <a:r>
            <a:rPr lang="hr-HR" dirty="0"/>
            <a:t>sustava?</a:t>
          </a:r>
        </a:p>
      </dgm:t>
    </dgm:pt>
    <dgm:pt modelId="{66B65B31-0DD6-4381-8CF8-A1A9CB1C41A2}" type="parTrans" cxnId="{2041471E-116F-452A-BB66-C7F1422A3720}">
      <dgm:prSet/>
      <dgm:spPr/>
      <dgm:t>
        <a:bodyPr/>
        <a:lstStyle/>
        <a:p>
          <a:endParaRPr lang="hr-HR"/>
        </a:p>
      </dgm:t>
    </dgm:pt>
    <dgm:pt modelId="{B850FEC4-20CC-492A-AD97-CDCE7EA93B27}" type="sibTrans" cxnId="{2041471E-116F-452A-BB66-C7F1422A3720}">
      <dgm:prSet/>
      <dgm:spPr/>
      <dgm:t>
        <a:bodyPr/>
        <a:lstStyle/>
        <a:p>
          <a:endParaRPr lang="hr-HR"/>
        </a:p>
      </dgm:t>
    </dgm:pt>
    <dgm:pt modelId="{878EE5E4-8974-4554-828E-EC8FAE01EE98}">
      <dgm:prSet/>
      <dgm:spPr/>
      <dgm:t>
        <a:bodyPr/>
        <a:lstStyle/>
        <a:p>
          <a:r>
            <a:rPr lang="hr-HR" dirty="0"/>
            <a:t>Navedi nekoliko uloga krvi.</a:t>
          </a:r>
        </a:p>
      </dgm:t>
    </dgm:pt>
    <dgm:pt modelId="{C8D77577-7BB0-469F-8CCA-2AB90276DB13}" type="parTrans" cxnId="{A184C0A9-B560-4FA9-84DC-8B6AC516956D}">
      <dgm:prSet/>
      <dgm:spPr/>
      <dgm:t>
        <a:bodyPr/>
        <a:lstStyle/>
        <a:p>
          <a:endParaRPr lang="hr-HR"/>
        </a:p>
      </dgm:t>
    </dgm:pt>
    <dgm:pt modelId="{70898E3E-0096-4CE8-B6DD-6E9969FC896F}" type="sibTrans" cxnId="{A184C0A9-B560-4FA9-84DC-8B6AC516956D}">
      <dgm:prSet/>
      <dgm:spPr/>
      <dgm:t>
        <a:bodyPr/>
        <a:lstStyle/>
        <a:p>
          <a:endParaRPr lang="hr-HR"/>
        </a:p>
      </dgm:t>
    </dgm:pt>
    <dgm:pt modelId="{26AA8FB1-5778-45A5-9458-D70F95A9EBA1}">
      <dgm:prSet/>
      <dgm:spPr/>
      <dgm:t>
        <a:bodyPr/>
        <a:lstStyle/>
        <a:p>
          <a:r>
            <a:rPr lang="hr-HR" dirty="0"/>
            <a:t>Objasni razlike </a:t>
          </a:r>
          <a:r>
            <a:rPr lang="hr-HR" dirty="0" smtClean="0"/>
            <a:t>među krvnim žilama.</a:t>
          </a:r>
          <a:endParaRPr lang="hr-HR" dirty="0"/>
        </a:p>
      </dgm:t>
    </dgm:pt>
    <dgm:pt modelId="{A284F1EE-168E-4F34-B03C-CB17FCF10B76}" type="parTrans" cxnId="{31148ECA-552F-43F9-AA1A-B0D61FB5EE80}">
      <dgm:prSet/>
      <dgm:spPr/>
      <dgm:t>
        <a:bodyPr/>
        <a:lstStyle/>
        <a:p>
          <a:endParaRPr lang="hr-HR"/>
        </a:p>
      </dgm:t>
    </dgm:pt>
    <dgm:pt modelId="{50A9FDFF-0979-4793-9968-73F5A510FF83}" type="sibTrans" cxnId="{31148ECA-552F-43F9-AA1A-B0D61FB5EE80}">
      <dgm:prSet/>
      <dgm:spPr/>
      <dgm:t>
        <a:bodyPr/>
        <a:lstStyle/>
        <a:p>
          <a:endParaRPr lang="hr-HR"/>
        </a:p>
      </dgm:t>
    </dgm:pt>
    <dgm:pt modelId="{63AA9F3D-98AA-431E-BD2A-A4A1130EFC28}" type="pres">
      <dgm:prSet presAssocID="{E9733E26-00FA-4F2B-8471-A3D1BF5CDC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36CEA6D9-98F9-49BC-9021-BDF1813F1451}" type="pres">
      <dgm:prSet presAssocID="{E9733E26-00FA-4F2B-8471-A3D1BF5CDC98}" presName="Name1" presStyleCnt="0"/>
      <dgm:spPr/>
    </dgm:pt>
    <dgm:pt modelId="{EB66D823-1E5E-4760-A33A-8ABF9E381ECF}" type="pres">
      <dgm:prSet presAssocID="{E9733E26-00FA-4F2B-8471-A3D1BF5CDC98}" presName="cycle" presStyleCnt="0"/>
      <dgm:spPr/>
    </dgm:pt>
    <dgm:pt modelId="{EC34A5EE-F46A-4624-A413-5091944B13C3}" type="pres">
      <dgm:prSet presAssocID="{E9733E26-00FA-4F2B-8471-A3D1BF5CDC98}" presName="srcNode" presStyleLbl="node1" presStyleIdx="0" presStyleCnt="5"/>
      <dgm:spPr/>
    </dgm:pt>
    <dgm:pt modelId="{9928F277-7C09-4314-9513-D36CCFE65B87}" type="pres">
      <dgm:prSet presAssocID="{E9733E26-00FA-4F2B-8471-A3D1BF5CDC98}" presName="conn" presStyleLbl="parChTrans1D2" presStyleIdx="0" presStyleCnt="1"/>
      <dgm:spPr/>
      <dgm:t>
        <a:bodyPr/>
        <a:lstStyle/>
        <a:p>
          <a:endParaRPr lang="hr-HR"/>
        </a:p>
      </dgm:t>
    </dgm:pt>
    <dgm:pt modelId="{9768E751-04D9-4782-858F-D9680C9F88FB}" type="pres">
      <dgm:prSet presAssocID="{E9733E26-00FA-4F2B-8471-A3D1BF5CDC98}" presName="extraNode" presStyleLbl="node1" presStyleIdx="0" presStyleCnt="5"/>
      <dgm:spPr/>
    </dgm:pt>
    <dgm:pt modelId="{87591B67-DBCE-478B-964B-0226D62FF042}" type="pres">
      <dgm:prSet presAssocID="{E9733E26-00FA-4F2B-8471-A3D1BF5CDC98}" presName="dstNode" presStyleLbl="node1" presStyleIdx="0" presStyleCnt="5"/>
      <dgm:spPr/>
    </dgm:pt>
    <dgm:pt modelId="{AD06C30B-B46A-426E-A0BC-7FF897BB3CD4}" type="pres">
      <dgm:prSet presAssocID="{20092506-67C5-472C-8A93-E2F2D3915AB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286CA48-09B1-4047-9C75-7AC91312D129}" type="pres">
      <dgm:prSet presAssocID="{20092506-67C5-472C-8A93-E2F2D3915AB8}" presName="accent_1" presStyleCnt="0"/>
      <dgm:spPr/>
    </dgm:pt>
    <dgm:pt modelId="{A83081EA-73BB-45E6-8865-182CCF7C6D50}" type="pres">
      <dgm:prSet presAssocID="{20092506-67C5-472C-8A93-E2F2D3915AB8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C1206B-481B-475E-BC90-E303B65DD929}" type="pres">
      <dgm:prSet presAssocID="{B7540DC5-2A8A-4F94-8ECD-DFBF6C3E2FA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4B7CDB-2790-408D-BBF6-D9BD3AC3B866}" type="pres">
      <dgm:prSet presAssocID="{B7540DC5-2A8A-4F94-8ECD-DFBF6C3E2FAE}" presName="accent_2" presStyleCnt="0"/>
      <dgm:spPr/>
    </dgm:pt>
    <dgm:pt modelId="{46136C77-A495-4AAF-94CC-51DC30C994F9}" type="pres">
      <dgm:prSet presAssocID="{B7540DC5-2A8A-4F94-8ECD-DFBF6C3E2FAE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9422966-2D82-4066-968D-67AC9288586E}" type="pres">
      <dgm:prSet presAssocID="{878EE5E4-8974-4554-828E-EC8FAE01EE9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B61508-F893-4872-AA17-80A6A4A5D5F2}" type="pres">
      <dgm:prSet presAssocID="{878EE5E4-8974-4554-828E-EC8FAE01EE98}" presName="accent_3" presStyleCnt="0"/>
      <dgm:spPr/>
    </dgm:pt>
    <dgm:pt modelId="{0E2C89CE-E785-4D23-8139-8EB8E44A92F8}" type="pres">
      <dgm:prSet presAssocID="{878EE5E4-8974-4554-828E-EC8FAE01EE98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8AAD048-D0A8-4445-B4EE-097CBD8009D4}" type="pres">
      <dgm:prSet presAssocID="{26AA8FB1-5778-45A5-9458-D70F95A9EBA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55552F-C2AF-4456-979A-896B408ADD23}" type="pres">
      <dgm:prSet presAssocID="{26AA8FB1-5778-45A5-9458-D70F95A9EBA1}" presName="accent_4" presStyleCnt="0"/>
      <dgm:spPr/>
    </dgm:pt>
    <dgm:pt modelId="{437D5799-B035-44D3-8757-358912CB7246}" type="pres">
      <dgm:prSet presAssocID="{26AA8FB1-5778-45A5-9458-D70F95A9EBA1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A4EB751-1556-4118-9B46-6CE72EDFEE52}" type="pres">
      <dgm:prSet presAssocID="{7069B957-176E-4D15-8A1D-12F28E8B39B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CFD7C1-E84F-4649-B9EC-44F0C7A3D82E}" type="pres">
      <dgm:prSet presAssocID="{7069B957-176E-4D15-8A1D-12F28E8B39BD}" presName="accent_5" presStyleCnt="0"/>
      <dgm:spPr/>
    </dgm:pt>
    <dgm:pt modelId="{B5CC6A06-FA7F-42D5-9AF9-B730310296D8}" type="pres">
      <dgm:prSet presAssocID="{7069B957-176E-4D15-8A1D-12F28E8B39BD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CE2FB0B-BB0F-4AAF-A10F-733086BB5812}" type="presOf" srcId="{878EE5E4-8974-4554-828E-EC8FAE01EE98}" destId="{99422966-2D82-4066-968D-67AC9288586E}" srcOrd="0" destOrd="0" presId="urn:microsoft.com/office/officeart/2008/layout/VerticalCurvedList"/>
    <dgm:cxn modelId="{EE368389-B2BF-4878-96E7-2D311A5CE263}" srcId="{E9733E26-00FA-4F2B-8471-A3D1BF5CDC98}" destId="{20092506-67C5-472C-8A93-E2F2D3915AB8}" srcOrd="0" destOrd="0" parTransId="{23CE9C69-8E52-422B-B835-38B457EA522F}" sibTransId="{C182B94F-223B-4485-A2B1-6F6184A1EF46}"/>
    <dgm:cxn modelId="{31148ECA-552F-43F9-AA1A-B0D61FB5EE80}" srcId="{E9733E26-00FA-4F2B-8471-A3D1BF5CDC98}" destId="{26AA8FB1-5778-45A5-9458-D70F95A9EBA1}" srcOrd="3" destOrd="0" parTransId="{A284F1EE-168E-4F34-B03C-CB17FCF10B76}" sibTransId="{50A9FDFF-0979-4793-9968-73F5A510FF83}"/>
    <dgm:cxn modelId="{A8F53741-CA72-4558-909F-BE0BAB3151FF}" type="presOf" srcId="{7069B957-176E-4D15-8A1D-12F28E8B39BD}" destId="{FA4EB751-1556-4118-9B46-6CE72EDFEE52}" srcOrd="0" destOrd="0" presId="urn:microsoft.com/office/officeart/2008/layout/VerticalCurvedList"/>
    <dgm:cxn modelId="{EF68420C-2F35-406D-8593-F91C19473539}" type="presOf" srcId="{26AA8FB1-5778-45A5-9458-D70F95A9EBA1}" destId="{78AAD048-D0A8-4445-B4EE-097CBD8009D4}" srcOrd="0" destOrd="0" presId="urn:microsoft.com/office/officeart/2008/layout/VerticalCurvedList"/>
    <dgm:cxn modelId="{4E424A0A-BF3A-4161-8D07-0EF9B72E6888}" srcId="{E9733E26-00FA-4F2B-8471-A3D1BF5CDC98}" destId="{B7540DC5-2A8A-4F94-8ECD-DFBF6C3E2FAE}" srcOrd="1" destOrd="0" parTransId="{86B1D3E7-0BDB-4CF0-911D-09BC490E3EA7}" sibTransId="{D61DB2BD-37A5-4FBF-B002-23D59D782FEC}"/>
    <dgm:cxn modelId="{5E3D071E-B69A-4CB0-A8D1-E630ED5BC2FD}" type="presOf" srcId="{C182B94F-223B-4485-A2B1-6F6184A1EF46}" destId="{9928F277-7C09-4314-9513-D36CCFE65B87}" srcOrd="0" destOrd="0" presId="urn:microsoft.com/office/officeart/2008/layout/VerticalCurvedList"/>
    <dgm:cxn modelId="{2041471E-116F-452A-BB66-C7F1422A3720}" srcId="{E9733E26-00FA-4F2B-8471-A3D1BF5CDC98}" destId="{7069B957-176E-4D15-8A1D-12F28E8B39BD}" srcOrd="4" destOrd="0" parTransId="{66B65B31-0DD6-4381-8CF8-A1A9CB1C41A2}" sibTransId="{B850FEC4-20CC-492A-AD97-CDCE7EA93B27}"/>
    <dgm:cxn modelId="{749DEDC0-6315-4E13-8C7E-2CEF2D942530}" type="presOf" srcId="{E9733E26-00FA-4F2B-8471-A3D1BF5CDC98}" destId="{63AA9F3D-98AA-431E-BD2A-A4A1130EFC28}" srcOrd="0" destOrd="0" presId="urn:microsoft.com/office/officeart/2008/layout/VerticalCurvedList"/>
    <dgm:cxn modelId="{72A8E84F-33B4-498E-BD39-4042A657C972}" type="presOf" srcId="{B7540DC5-2A8A-4F94-8ECD-DFBF6C3E2FAE}" destId="{41C1206B-481B-475E-BC90-E303B65DD929}" srcOrd="0" destOrd="0" presId="urn:microsoft.com/office/officeart/2008/layout/VerticalCurvedList"/>
    <dgm:cxn modelId="{A184C0A9-B560-4FA9-84DC-8B6AC516956D}" srcId="{E9733E26-00FA-4F2B-8471-A3D1BF5CDC98}" destId="{878EE5E4-8974-4554-828E-EC8FAE01EE98}" srcOrd="2" destOrd="0" parTransId="{C8D77577-7BB0-469F-8CCA-2AB90276DB13}" sibTransId="{70898E3E-0096-4CE8-B6DD-6E9969FC896F}"/>
    <dgm:cxn modelId="{CDD01C1C-FF25-4F95-8934-5DE82A747C37}" type="presOf" srcId="{20092506-67C5-472C-8A93-E2F2D3915AB8}" destId="{AD06C30B-B46A-426E-A0BC-7FF897BB3CD4}" srcOrd="0" destOrd="0" presId="urn:microsoft.com/office/officeart/2008/layout/VerticalCurvedList"/>
    <dgm:cxn modelId="{9741615B-C597-499C-B98C-7702F711AD88}" type="presParOf" srcId="{63AA9F3D-98AA-431E-BD2A-A4A1130EFC28}" destId="{36CEA6D9-98F9-49BC-9021-BDF1813F1451}" srcOrd="0" destOrd="0" presId="urn:microsoft.com/office/officeart/2008/layout/VerticalCurvedList"/>
    <dgm:cxn modelId="{86C8BDB1-795A-4FAA-ACD9-69C1DD77C273}" type="presParOf" srcId="{36CEA6D9-98F9-49BC-9021-BDF1813F1451}" destId="{EB66D823-1E5E-4760-A33A-8ABF9E381ECF}" srcOrd="0" destOrd="0" presId="urn:microsoft.com/office/officeart/2008/layout/VerticalCurvedList"/>
    <dgm:cxn modelId="{501B4664-ADC8-413B-BC60-49DE89338C9F}" type="presParOf" srcId="{EB66D823-1E5E-4760-A33A-8ABF9E381ECF}" destId="{EC34A5EE-F46A-4624-A413-5091944B13C3}" srcOrd="0" destOrd="0" presId="urn:microsoft.com/office/officeart/2008/layout/VerticalCurvedList"/>
    <dgm:cxn modelId="{D2369D72-4FF9-4BCA-89C9-C263D0BE74A4}" type="presParOf" srcId="{EB66D823-1E5E-4760-A33A-8ABF9E381ECF}" destId="{9928F277-7C09-4314-9513-D36CCFE65B87}" srcOrd="1" destOrd="0" presId="urn:microsoft.com/office/officeart/2008/layout/VerticalCurvedList"/>
    <dgm:cxn modelId="{D48B05B0-67F0-4072-A4A6-36F2974D564E}" type="presParOf" srcId="{EB66D823-1E5E-4760-A33A-8ABF9E381ECF}" destId="{9768E751-04D9-4782-858F-D9680C9F88FB}" srcOrd="2" destOrd="0" presId="urn:microsoft.com/office/officeart/2008/layout/VerticalCurvedList"/>
    <dgm:cxn modelId="{843BA162-BEE2-4674-8CB0-9A22172E75A9}" type="presParOf" srcId="{EB66D823-1E5E-4760-A33A-8ABF9E381ECF}" destId="{87591B67-DBCE-478B-964B-0226D62FF042}" srcOrd="3" destOrd="0" presId="urn:microsoft.com/office/officeart/2008/layout/VerticalCurvedList"/>
    <dgm:cxn modelId="{12728BDF-F7E6-4605-A944-6E335AD75FDA}" type="presParOf" srcId="{36CEA6D9-98F9-49BC-9021-BDF1813F1451}" destId="{AD06C30B-B46A-426E-A0BC-7FF897BB3CD4}" srcOrd="1" destOrd="0" presId="urn:microsoft.com/office/officeart/2008/layout/VerticalCurvedList"/>
    <dgm:cxn modelId="{5F73E75B-8E3D-4DB4-AC54-CBD8E11F2C96}" type="presParOf" srcId="{36CEA6D9-98F9-49BC-9021-BDF1813F1451}" destId="{0286CA48-09B1-4047-9C75-7AC91312D129}" srcOrd="2" destOrd="0" presId="urn:microsoft.com/office/officeart/2008/layout/VerticalCurvedList"/>
    <dgm:cxn modelId="{49C47BED-7664-41ED-829C-3057E15CA20F}" type="presParOf" srcId="{0286CA48-09B1-4047-9C75-7AC91312D129}" destId="{A83081EA-73BB-45E6-8865-182CCF7C6D50}" srcOrd="0" destOrd="0" presId="urn:microsoft.com/office/officeart/2008/layout/VerticalCurvedList"/>
    <dgm:cxn modelId="{CD70E74A-C73F-4C92-B95D-879E3E3D2975}" type="presParOf" srcId="{36CEA6D9-98F9-49BC-9021-BDF1813F1451}" destId="{41C1206B-481B-475E-BC90-E303B65DD929}" srcOrd="3" destOrd="0" presId="urn:microsoft.com/office/officeart/2008/layout/VerticalCurvedList"/>
    <dgm:cxn modelId="{0B0935E5-DD93-4FD6-85F2-25964F51FAC7}" type="presParOf" srcId="{36CEA6D9-98F9-49BC-9021-BDF1813F1451}" destId="{FB4B7CDB-2790-408D-BBF6-D9BD3AC3B866}" srcOrd="4" destOrd="0" presId="urn:microsoft.com/office/officeart/2008/layout/VerticalCurvedList"/>
    <dgm:cxn modelId="{618B5E3F-4726-478C-9744-6A2A1FAAA225}" type="presParOf" srcId="{FB4B7CDB-2790-408D-BBF6-D9BD3AC3B866}" destId="{46136C77-A495-4AAF-94CC-51DC30C994F9}" srcOrd="0" destOrd="0" presId="urn:microsoft.com/office/officeart/2008/layout/VerticalCurvedList"/>
    <dgm:cxn modelId="{7EED4275-9D0B-47F1-9100-DD85A49371BA}" type="presParOf" srcId="{36CEA6D9-98F9-49BC-9021-BDF1813F1451}" destId="{99422966-2D82-4066-968D-67AC9288586E}" srcOrd="5" destOrd="0" presId="urn:microsoft.com/office/officeart/2008/layout/VerticalCurvedList"/>
    <dgm:cxn modelId="{58ACCD1A-B5DA-461C-859C-1DCF135AFBC4}" type="presParOf" srcId="{36CEA6D9-98F9-49BC-9021-BDF1813F1451}" destId="{C3B61508-F893-4872-AA17-80A6A4A5D5F2}" srcOrd="6" destOrd="0" presId="urn:microsoft.com/office/officeart/2008/layout/VerticalCurvedList"/>
    <dgm:cxn modelId="{5627A7DF-F91F-45FC-9A34-6B320FCFDD54}" type="presParOf" srcId="{C3B61508-F893-4872-AA17-80A6A4A5D5F2}" destId="{0E2C89CE-E785-4D23-8139-8EB8E44A92F8}" srcOrd="0" destOrd="0" presId="urn:microsoft.com/office/officeart/2008/layout/VerticalCurvedList"/>
    <dgm:cxn modelId="{89A9EAE0-DF2A-4836-A63E-FA036BFC710C}" type="presParOf" srcId="{36CEA6D9-98F9-49BC-9021-BDF1813F1451}" destId="{78AAD048-D0A8-4445-B4EE-097CBD8009D4}" srcOrd="7" destOrd="0" presId="urn:microsoft.com/office/officeart/2008/layout/VerticalCurvedList"/>
    <dgm:cxn modelId="{AB033FBB-FB06-490C-8F09-0C6AAC55B2FD}" type="presParOf" srcId="{36CEA6D9-98F9-49BC-9021-BDF1813F1451}" destId="{AA55552F-C2AF-4456-979A-896B408ADD23}" srcOrd="8" destOrd="0" presId="urn:microsoft.com/office/officeart/2008/layout/VerticalCurvedList"/>
    <dgm:cxn modelId="{D556C939-FED0-45EE-AEDB-8D995154C783}" type="presParOf" srcId="{AA55552F-C2AF-4456-979A-896B408ADD23}" destId="{437D5799-B035-44D3-8757-358912CB7246}" srcOrd="0" destOrd="0" presId="urn:microsoft.com/office/officeart/2008/layout/VerticalCurvedList"/>
    <dgm:cxn modelId="{97F0ACAB-85D0-4E41-B4BF-83B930808104}" type="presParOf" srcId="{36CEA6D9-98F9-49BC-9021-BDF1813F1451}" destId="{FA4EB751-1556-4118-9B46-6CE72EDFEE52}" srcOrd="9" destOrd="0" presId="urn:microsoft.com/office/officeart/2008/layout/VerticalCurvedList"/>
    <dgm:cxn modelId="{0E11FFD2-5CF3-4CC3-88BE-ADFE6AF9C84E}" type="presParOf" srcId="{36CEA6D9-98F9-49BC-9021-BDF1813F1451}" destId="{DFCFD7C1-E84F-4649-B9EC-44F0C7A3D82E}" srcOrd="10" destOrd="0" presId="urn:microsoft.com/office/officeart/2008/layout/VerticalCurvedList"/>
    <dgm:cxn modelId="{112DD94E-9AA4-445E-BCDC-0AEC07390242}" type="presParOf" srcId="{DFCFD7C1-E84F-4649-B9EC-44F0C7A3D82E}" destId="{B5CC6A06-FA7F-42D5-9AF9-B730310296D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8F277-7C09-4314-9513-D36CCFE65B87}">
      <dsp:nvSpPr>
        <dsp:cNvPr id="0" name=""/>
        <dsp:cNvSpPr/>
      </dsp:nvSpPr>
      <dsp:spPr>
        <a:xfrm>
          <a:off x="-5690936" y="-871120"/>
          <a:ext cx="6775498" cy="6775498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6C30B-B46A-426E-A0BC-7FF897BB3CD4}">
      <dsp:nvSpPr>
        <dsp:cNvPr id="0" name=""/>
        <dsp:cNvSpPr/>
      </dsp:nvSpPr>
      <dsp:spPr>
        <a:xfrm>
          <a:off x="474103" y="314477"/>
          <a:ext cx="7015045" cy="6293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5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Od kojih se dijelova sastoji </a:t>
          </a:r>
          <a:r>
            <a:rPr lang="hr-HR" sz="1900" kern="1200" dirty="0" err="1"/>
            <a:t>srčanožilni</a:t>
          </a:r>
          <a:r>
            <a:rPr lang="hr-HR" sz="1900" kern="1200" dirty="0"/>
            <a:t> sustav?</a:t>
          </a:r>
        </a:p>
      </dsp:txBody>
      <dsp:txXfrm>
        <a:off x="474103" y="314477"/>
        <a:ext cx="7015045" cy="629358"/>
      </dsp:txXfrm>
    </dsp:sp>
    <dsp:sp modelId="{A83081EA-73BB-45E6-8865-182CCF7C6D50}">
      <dsp:nvSpPr>
        <dsp:cNvPr id="0" name=""/>
        <dsp:cNvSpPr/>
      </dsp:nvSpPr>
      <dsp:spPr>
        <a:xfrm>
          <a:off x="80754" y="235808"/>
          <a:ext cx="786698" cy="7866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1206B-481B-475E-BC90-E303B65DD929}">
      <dsp:nvSpPr>
        <dsp:cNvPr id="0" name=""/>
        <dsp:cNvSpPr/>
      </dsp:nvSpPr>
      <dsp:spPr>
        <a:xfrm>
          <a:off x="925083" y="1258213"/>
          <a:ext cx="6564065" cy="629358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5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Objasni uloge krvnih tjelešaca.</a:t>
          </a:r>
        </a:p>
      </dsp:txBody>
      <dsp:txXfrm>
        <a:off x="925083" y="1258213"/>
        <a:ext cx="6564065" cy="629358"/>
      </dsp:txXfrm>
    </dsp:sp>
    <dsp:sp modelId="{46136C77-A495-4AAF-94CC-51DC30C994F9}">
      <dsp:nvSpPr>
        <dsp:cNvPr id="0" name=""/>
        <dsp:cNvSpPr/>
      </dsp:nvSpPr>
      <dsp:spPr>
        <a:xfrm>
          <a:off x="531734" y="1179544"/>
          <a:ext cx="786698" cy="7866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22966-2D82-4066-968D-67AC9288586E}">
      <dsp:nvSpPr>
        <dsp:cNvPr id="0" name=""/>
        <dsp:cNvSpPr/>
      </dsp:nvSpPr>
      <dsp:spPr>
        <a:xfrm>
          <a:off x="1063498" y="2201949"/>
          <a:ext cx="6425650" cy="629358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5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Navedi nekoliko uloga krvi.</a:t>
          </a:r>
        </a:p>
      </dsp:txBody>
      <dsp:txXfrm>
        <a:off x="1063498" y="2201949"/>
        <a:ext cx="6425650" cy="629358"/>
      </dsp:txXfrm>
    </dsp:sp>
    <dsp:sp modelId="{0E2C89CE-E785-4D23-8139-8EB8E44A92F8}">
      <dsp:nvSpPr>
        <dsp:cNvPr id="0" name=""/>
        <dsp:cNvSpPr/>
      </dsp:nvSpPr>
      <dsp:spPr>
        <a:xfrm>
          <a:off x="670148" y="2123279"/>
          <a:ext cx="786698" cy="7866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AD048-D0A8-4445-B4EE-097CBD8009D4}">
      <dsp:nvSpPr>
        <dsp:cNvPr id="0" name=""/>
        <dsp:cNvSpPr/>
      </dsp:nvSpPr>
      <dsp:spPr>
        <a:xfrm>
          <a:off x="925083" y="3145685"/>
          <a:ext cx="6564065" cy="629358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5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Objasni razlike </a:t>
          </a:r>
          <a:r>
            <a:rPr lang="hr-HR" sz="1900" kern="1200" dirty="0" smtClean="0"/>
            <a:t>među krvnim žilama.</a:t>
          </a:r>
          <a:endParaRPr lang="hr-HR" sz="1900" kern="1200" dirty="0"/>
        </a:p>
      </dsp:txBody>
      <dsp:txXfrm>
        <a:off x="925083" y="3145685"/>
        <a:ext cx="6564065" cy="629358"/>
      </dsp:txXfrm>
    </dsp:sp>
    <dsp:sp modelId="{437D5799-B035-44D3-8757-358912CB7246}">
      <dsp:nvSpPr>
        <dsp:cNvPr id="0" name=""/>
        <dsp:cNvSpPr/>
      </dsp:nvSpPr>
      <dsp:spPr>
        <a:xfrm>
          <a:off x="531734" y="3067015"/>
          <a:ext cx="786698" cy="7866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EB751-1556-4118-9B46-6CE72EDFEE52}">
      <dsp:nvSpPr>
        <dsp:cNvPr id="0" name=""/>
        <dsp:cNvSpPr/>
      </dsp:nvSpPr>
      <dsp:spPr>
        <a:xfrm>
          <a:off x="474103" y="4089421"/>
          <a:ext cx="7015045" cy="629358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55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/>
            <a:t>Kojim postupcima možemo pridonijeti zdravlju </a:t>
          </a:r>
          <a:r>
            <a:rPr lang="hr-HR" sz="1900" kern="1200" dirty="0" err="1" smtClean="0"/>
            <a:t>srčanožilnoga</a:t>
          </a:r>
          <a:r>
            <a:rPr lang="hr-HR" sz="1900" kern="1200" dirty="0" smtClean="0"/>
            <a:t> </a:t>
          </a:r>
          <a:r>
            <a:rPr lang="hr-HR" sz="1900" kern="1200" dirty="0"/>
            <a:t>sustava?</a:t>
          </a:r>
        </a:p>
      </dsp:txBody>
      <dsp:txXfrm>
        <a:off x="474103" y="4089421"/>
        <a:ext cx="7015045" cy="629358"/>
      </dsp:txXfrm>
    </dsp:sp>
    <dsp:sp modelId="{B5CC6A06-FA7F-42D5-9AF9-B730310296D8}">
      <dsp:nvSpPr>
        <dsp:cNvPr id="0" name=""/>
        <dsp:cNvSpPr/>
      </dsp:nvSpPr>
      <dsp:spPr>
        <a:xfrm>
          <a:off x="80754" y="4010751"/>
          <a:ext cx="786698" cy="78669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2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00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8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73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9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4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6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23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4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2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8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7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9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9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7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5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5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F624F5-DAAC-4DBA-9217-E3A44D0FA5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CE2C77-8658-4DF2-B037-7AB457DD9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7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046932-7778-472A-9D0F-213D7FA008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09257"/>
            <a:ext cx="6858000" cy="2360023"/>
          </a:xfrm>
        </p:spPr>
        <p:txBody>
          <a:bodyPr>
            <a:normAutofit lnSpcReduction="10000"/>
          </a:bodyPr>
          <a:lstStyle/>
          <a:p>
            <a:pPr lvl="0"/>
            <a:r>
              <a:rPr lang="hr-HR" sz="1600" dirty="0">
                <a:solidFill>
                  <a:prstClr val="black"/>
                </a:solidFill>
              </a:rPr>
              <a:t>1</a:t>
            </a:r>
            <a:r>
              <a:rPr lang="hr-HR" sz="1600" dirty="0" smtClean="0">
                <a:solidFill>
                  <a:prstClr val="black"/>
                </a:solidFill>
              </a:rPr>
              <a:t>. </a:t>
            </a:r>
            <a:r>
              <a:rPr lang="hr-HR" sz="1600" dirty="0" err="1" smtClean="0">
                <a:solidFill>
                  <a:prstClr val="black"/>
                </a:solidFill>
              </a:rPr>
              <a:t>Srčanožilni</a:t>
            </a:r>
            <a:r>
              <a:rPr lang="hr-HR" sz="1600" dirty="0" smtClean="0">
                <a:solidFill>
                  <a:prstClr val="black"/>
                </a:solidFill>
              </a:rPr>
              <a:t> </a:t>
            </a:r>
            <a:r>
              <a:rPr lang="hr-HR" sz="1600" dirty="0">
                <a:solidFill>
                  <a:prstClr val="black"/>
                </a:solidFill>
              </a:rPr>
              <a:t>sustav</a:t>
            </a:r>
          </a:p>
          <a:p>
            <a:pPr lvl="0"/>
            <a:r>
              <a:rPr lang="hr-HR" sz="1600" dirty="0">
                <a:solidFill>
                  <a:prstClr val="black"/>
                </a:solidFill>
              </a:rPr>
              <a:t>2. Sastav krvi</a:t>
            </a:r>
          </a:p>
          <a:p>
            <a:pPr lvl="0"/>
            <a:r>
              <a:rPr lang="hr-HR" sz="1600" dirty="0">
                <a:solidFill>
                  <a:prstClr val="black"/>
                </a:solidFill>
              </a:rPr>
              <a:t>3. Uloge krvi</a:t>
            </a:r>
          </a:p>
          <a:p>
            <a:pPr lvl="0"/>
            <a:r>
              <a:rPr lang="hr-HR" sz="1600" dirty="0">
                <a:solidFill>
                  <a:prstClr val="black"/>
                </a:solidFill>
              </a:rPr>
              <a:t>4. Srce i krvne žile</a:t>
            </a:r>
          </a:p>
          <a:p>
            <a:pPr lvl="0"/>
            <a:r>
              <a:rPr lang="hr-HR" sz="1600" dirty="0">
                <a:solidFill>
                  <a:prstClr val="black"/>
                </a:solidFill>
              </a:rPr>
              <a:t>5. Optok krvi</a:t>
            </a:r>
          </a:p>
          <a:p>
            <a:pPr lvl="0"/>
            <a:r>
              <a:rPr lang="hr-HR" sz="1600" dirty="0">
                <a:solidFill>
                  <a:prstClr val="black"/>
                </a:solidFill>
              </a:rPr>
              <a:t>6. Skrb o krvi i krvožilnome sustavu</a:t>
            </a:r>
          </a:p>
          <a:p>
            <a:pPr lvl="0"/>
            <a:r>
              <a:rPr lang="hr-HR" sz="1600" dirty="0">
                <a:solidFill>
                  <a:prstClr val="black"/>
                </a:solidFill>
              </a:rPr>
              <a:t>7. Bolesti krvožilnoga sustava</a:t>
            </a:r>
          </a:p>
          <a:p>
            <a:endParaRPr lang="en-US" dirty="0"/>
          </a:p>
        </p:txBody>
      </p:sp>
      <p:sp>
        <p:nvSpPr>
          <p:cNvPr id="4" name="TekstniOkvir 3"/>
          <p:cNvSpPr txBox="1"/>
          <p:nvPr/>
        </p:nvSpPr>
        <p:spPr>
          <a:xfrm>
            <a:off x="1510937" y="1463041"/>
            <a:ext cx="6122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Prijenos tvari kroz organizam</a:t>
            </a:r>
            <a:r>
              <a:rPr lang="hr-HR" sz="40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hr-HR" sz="40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hr-HR" sz="400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Prijenos tvari kroz tijelo čovjeka</a:t>
            </a:r>
            <a:endParaRPr lang="hr-HR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D41E2CB-FE28-4E1E-864C-C0D8E6CF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29" y="940276"/>
            <a:ext cx="7012768" cy="4923514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4972594" y="4745950"/>
            <a:ext cx="284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Ne trebaš biti doktor da bi spašavao živote. 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Samo doniraj krv.</a:t>
            </a:r>
          </a:p>
        </p:txBody>
      </p:sp>
    </p:spTree>
    <p:extLst>
      <p:ext uri="{BB962C8B-B14F-4D97-AF65-F5344CB8AC3E}">
        <p14:creationId xmlns:p14="http://schemas.microsoft.com/office/powerpoint/2010/main" val="31187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1086F9-4A5E-4912-A352-229B0D95B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1" y="1378776"/>
            <a:ext cx="7171701" cy="425247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85007" y="801188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SKRB O KRVI I KRVOŽILNOME SUSTAVU</a:t>
            </a:r>
          </a:p>
        </p:txBody>
      </p:sp>
    </p:spTree>
    <p:extLst>
      <p:ext uri="{BB962C8B-B14F-4D97-AF65-F5344CB8AC3E}">
        <p14:creationId xmlns:p14="http://schemas.microsoft.com/office/powerpoint/2010/main" val="27477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05097" y="874929"/>
            <a:ext cx="4354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BOLESTI KRVOŽILNOGA SUSTAVA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7EC6FDC-ED3E-429B-A64F-0CF065A6F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006" y="2110656"/>
            <a:ext cx="4897103" cy="2838747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06582" y="2628274"/>
            <a:ext cx="2772257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nizak ili </a:t>
            </a:r>
            <a:r>
              <a:rPr lang="hr-HR" dirty="0" smtClean="0"/>
              <a:t>visok </a:t>
            </a:r>
            <a:r>
              <a:rPr lang="hr-HR" dirty="0"/>
              <a:t>krvni tlak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06582" y="3345364"/>
            <a:ext cx="297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anemija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06582" y="3719817"/>
            <a:ext cx="218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leukemija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06582" y="4070836"/>
            <a:ext cx="3341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poremećaji u srčanome ritmu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606582" y="4421855"/>
            <a:ext cx="289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srčani udar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606582" y="2999466"/>
            <a:ext cx="361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taloženje tvari na </a:t>
            </a:r>
            <a:r>
              <a:rPr lang="hr-HR" dirty="0" err="1"/>
              <a:t>stijenke</a:t>
            </a:r>
            <a:r>
              <a:rPr lang="hr-HR" dirty="0"/>
              <a:t> žila</a:t>
            </a:r>
          </a:p>
        </p:txBody>
      </p:sp>
    </p:spTree>
    <p:extLst>
      <p:ext uri="{BB962C8B-B14F-4D97-AF65-F5344CB8AC3E}">
        <p14:creationId xmlns:p14="http://schemas.microsoft.com/office/powerpoint/2010/main" val="233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13508" y="627018"/>
            <a:ext cx="25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PONAVLJANJE</a:t>
            </a: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4292418459"/>
              </p:ext>
            </p:extLst>
          </p:nvPr>
        </p:nvGraphicFramePr>
        <p:xfrm>
          <a:off x="742384" y="996350"/>
          <a:ext cx="7559644" cy="503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avokutnik 3"/>
          <p:cNvSpPr/>
          <p:nvPr/>
        </p:nvSpPr>
        <p:spPr>
          <a:xfrm>
            <a:off x="1448120" y="1316818"/>
            <a:ext cx="6771993" cy="58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1955548" y="2246483"/>
            <a:ext cx="6264998" cy="63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2109889" y="3194309"/>
            <a:ext cx="6192139" cy="637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1955548" y="4169844"/>
            <a:ext cx="6264565" cy="58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1575245" y="5096515"/>
            <a:ext cx="6699131" cy="58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4" descr="F:\smiley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61" y="1557473"/>
            <a:ext cx="6396698" cy="44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66CD644-FBDE-4DFA-B73C-B24210677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7" y="1100852"/>
            <a:ext cx="2509707" cy="4884231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05097" y="731520"/>
            <a:ext cx="341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SRČANOŽILNI SUSTAV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2652666" y="1587972"/>
            <a:ext cx="519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sastoji se od </a:t>
            </a:r>
            <a:r>
              <a:rPr lang="hr-HR" b="1" dirty="0"/>
              <a:t>krvi, krvnih žila i srca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652666" y="1218640"/>
            <a:ext cx="278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osigurava</a:t>
            </a:r>
            <a:r>
              <a:rPr lang="hr-HR" dirty="0"/>
              <a:t> izmjenu tvari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2652666" y="1957304"/>
            <a:ext cx="511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zatvoreni</a:t>
            </a:r>
            <a:r>
              <a:rPr lang="hr-HR" dirty="0"/>
              <a:t> je </a:t>
            </a:r>
            <a:r>
              <a:rPr lang="hr-HR" dirty="0" smtClean="0"/>
              <a:t>sustav – krv </a:t>
            </a:r>
            <a:r>
              <a:rPr lang="hr-HR" dirty="0"/>
              <a:t>je uvijek unutar žila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652666" y="2326636"/>
            <a:ext cx="621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kretanje krvi osigurava </a:t>
            </a:r>
            <a:r>
              <a:rPr lang="hr-HR" b="1" dirty="0"/>
              <a:t>potisak</a:t>
            </a:r>
            <a:r>
              <a:rPr lang="hr-HR" dirty="0"/>
              <a:t> krvi iz srca i </a:t>
            </a:r>
            <a:r>
              <a:rPr lang="hr-HR" b="1" dirty="0"/>
              <a:t>stezanje</a:t>
            </a:r>
            <a:r>
              <a:rPr lang="hr-HR" dirty="0"/>
              <a:t> </a:t>
            </a:r>
            <a:r>
              <a:rPr lang="hr-HR" dirty="0" err="1"/>
              <a:t>stijenki</a:t>
            </a:r>
            <a:r>
              <a:rPr lang="hr-HR" dirty="0"/>
              <a:t> krvnih žila</a:t>
            </a:r>
          </a:p>
        </p:txBody>
      </p:sp>
    </p:spTree>
    <p:extLst>
      <p:ext uri="{BB962C8B-B14F-4D97-AF65-F5344CB8AC3E}">
        <p14:creationId xmlns:p14="http://schemas.microsoft.com/office/powerpoint/2010/main" val="28899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5D6073-69F8-4546-8741-DEDB4A9D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" y="4370281"/>
            <a:ext cx="4340861" cy="194023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12941" y="633731"/>
            <a:ext cx="236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SASTAV KRVI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155537" y="853172"/>
            <a:ext cx="204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KRV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107192" y="1298653"/>
            <a:ext cx="5468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tekuće vezivno tkivo (</a:t>
            </a:r>
            <a:r>
              <a:rPr lang="hr-HR" dirty="0" smtClean="0"/>
              <a:t>5 L </a:t>
            </a:r>
            <a:r>
              <a:rPr lang="hr-HR" dirty="0"/>
              <a:t>u tijelu </a:t>
            </a:r>
            <a:r>
              <a:rPr lang="hr-HR" dirty="0" smtClean="0"/>
              <a:t>odrasloga </a:t>
            </a:r>
            <a:r>
              <a:rPr lang="hr-HR" dirty="0"/>
              <a:t>čovjeka)</a:t>
            </a:r>
          </a:p>
        </p:txBody>
      </p:sp>
      <p:cxnSp>
        <p:nvCxnSpPr>
          <p:cNvPr id="9" name="Ravni poveznik sa strelicom 8"/>
          <p:cNvCxnSpPr/>
          <p:nvPr/>
        </p:nvCxnSpPr>
        <p:spPr>
          <a:xfrm flipH="1">
            <a:off x="3920150" y="1758429"/>
            <a:ext cx="371193" cy="2876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4644426" y="1737594"/>
            <a:ext cx="303290" cy="3709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2150194" y="1986543"/>
            <a:ext cx="206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KRVNA PLAZMA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1833973" y="2274197"/>
            <a:ext cx="252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prozirna žućkasta tekućina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2150194" y="2836131"/>
            <a:ext cx="1769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sadrži: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vodu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otopljene soli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bjelančevine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988459" y="1970410"/>
            <a:ext cx="188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KRVNE STANICE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6059037" y="2313373"/>
            <a:ext cx="303290" cy="3709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/>
          <p:cNvCxnSpPr/>
          <p:nvPr/>
        </p:nvCxnSpPr>
        <p:spPr>
          <a:xfrm flipH="1">
            <a:off x="5513560" y="2306922"/>
            <a:ext cx="323666" cy="3848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/>
          <p:cNvSpPr txBox="1"/>
          <p:nvPr/>
        </p:nvSpPr>
        <p:spPr>
          <a:xfrm>
            <a:off x="4644426" y="2684368"/>
            <a:ext cx="129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CRVENE –ERITROCITI </a:t>
            </a:r>
            <a:endParaRPr lang="hr-HR" b="1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6264998" y="2682705"/>
            <a:ext cx="143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BIJELE –LEUKOCITI </a:t>
            </a:r>
            <a:endParaRPr lang="hr-HR" b="1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4630847" y="3715057"/>
            <a:ext cx="326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KRVNE </a:t>
            </a:r>
            <a:r>
              <a:rPr lang="hr-HR" b="1" dirty="0" smtClean="0"/>
              <a:t>PLOČICE – TROMBOCITI </a:t>
            </a:r>
            <a:endParaRPr lang="hr-HR" b="1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4727041" y="4717205"/>
            <a:ext cx="555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krv se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stalno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obnavlja</a:t>
            </a:r>
          </a:p>
        </p:txBody>
      </p:sp>
      <p:sp>
        <p:nvSpPr>
          <p:cNvPr id="22" name="TekstniOkvir 21"/>
          <p:cNvSpPr txBox="1"/>
          <p:nvPr/>
        </p:nvSpPr>
        <p:spPr>
          <a:xfrm>
            <a:off x="4727041" y="5069266"/>
            <a:ext cx="5696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krvotvorni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organi: koštana srž,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limfni čvorovi, slezena</a:t>
            </a:r>
          </a:p>
        </p:txBody>
      </p:sp>
    </p:spTree>
    <p:extLst>
      <p:ext uri="{BB962C8B-B14F-4D97-AF65-F5344CB8AC3E}">
        <p14:creationId xmlns:p14="http://schemas.microsoft.com/office/powerpoint/2010/main" val="23043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6" grpId="0"/>
      <p:bldP spid="21" grpId="0"/>
      <p:bldP spid="24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97560" y="520707"/>
            <a:ext cx="236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SASTAV KRVI</a:t>
            </a:r>
          </a:p>
        </p:txBody>
      </p:sp>
      <p:sp>
        <p:nvSpPr>
          <p:cNvPr id="10" name="Elipsa 9"/>
          <p:cNvSpPr/>
          <p:nvPr/>
        </p:nvSpPr>
        <p:spPr>
          <a:xfrm>
            <a:off x="251255" y="2646635"/>
            <a:ext cx="3026099" cy="1943472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effectLst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7" name="Elipsa 6"/>
          <p:cNvSpPr/>
          <p:nvPr/>
        </p:nvSpPr>
        <p:spPr>
          <a:xfrm>
            <a:off x="3413156" y="2027278"/>
            <a:ext cx="1593410" cy="98682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eritrociti</a:t>
            </a:r>
          </a:p>
        </p:txBody>
      </p:sp>
      <p:sp>
        <p:nvSpPr>
          <p:cNvPr id="11" name="Elipsa 10"/>
          <p:cNvSpPr/>
          <p:nvPr/>
        </p:nvSpPr>
        <p:spPr>
          <a:xfrm>
            <a:off x="3413156" y="3220769"/>
            <a:ext cx="1593410" cy="9868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/>
              <a:t>leukociti</a:t>
            </a:r>
          </a:p>
        </p:txBody>
      </p:sp>
      <p:sp>
        <p:nvSpPr>
          <p:cNvPr id="12" name="Elipsa 11"/>
          <p:cNvSpPr/>
          <p:nvPr/>
        </p:nvSpPr>
        <p:spPr>
          <a:xfrm>
            <a:off x="3413156" y="4574545"/>
            <a:ext cx="1593410" cy="9868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chemeClr val="tx1"/>
                </a:solidFill>
              </a:rPr>
              <a:t>trombociti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5251010" y="2091350"/>
            <a:ext cx="3630439" cy="9430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/>
              <a:t>daju krvi crvenu boju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/>
              <a:t>tijekom sazrijevanja gube jezgru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 smtClean="0"/>
              <a:t>bitni </a:t>
            </a:r>
            <a:r>
              <a:rPr lang="hr-HR" sz="1400" dirty="0"/>
              <a:t>su za prijenos kisika i </a:t>
            </a:r>
            <a:r>
              <a:rPr lang="hr-HR" sz="1400" dirty="0" smtClean="0"/>
              <a:t>ugljikova dioksida</a:t>
            </a:r>
            <a:endParaRPr lang="hr-HR" sz="1400" dirty="0"/>
          </a:p>
        </p:txBody>
      </p:sp>
      <p:sp>
        <p:nvSpPr>
          <p:cNvPr id="14" name="Zaobljeni pravokutnik 13"/>
          <p:cNvSpPr/>
          <p:nvPr/>
        </p:nvSpPr>
        <p:spPr>
          <a:xfrm>
            <a:off x="5251009" y="3264578"/>
            <a:ext cx="3630439" cy="124404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/>
              <a:t>pojavljuju se u više različitih oblika i veličina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/>
              <a:t>štite organizam od uzročnika bolesti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/>
              <a:t>neki stvaraju protutijela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/>
              <a:t>neki imaju sposobnost </a:t>
            </a:r>
            <a:r>
              <a:rPr lang="hr-HR" sz="1400" dirty="0" smtClean="0"/>
              <a:t>ulaziti </a:t>
            </a:r>
            <a:r>
              <a:rPr lang="hr-HR" sz="1400" dirty="0"/>
              <a:t>u međustanične prostore</a:t>
            </a:r>
          </a:p>
        </p:txBody>
      </p:sp>
      <p:sp>
        <p:nvSpPr>
          <p:cNvPr id="15" name="Zaobljeni pravokutnik 14"/>
          <p:cNvSpPr/>
          <p:nvPr/>
        </p:nvSpPr>
        <p:spPr>
          <a:xfrm>
            <a:off x="5251009" y="4751891"/>
            <a:ext cx="3630439" cy="94301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q"/>
            </a:pPr>
            <a:endParaRPr lang="hr-HR" sz="1400" dirty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>
                <a:solidFill>
                  <a:schemeClr val="tx1"/>
                </a:solidFill>
              </a:rPr>
              <a:t>nastaju raspadanjem posebnih stanica u koštanoj srži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hr-HR" sz="1400" dirty="0" smtClean="0">
                <a:solidFill>
                  <a:schemeClr val="tx1"/>
                </a:solidFill>
              </a:rPr>
              <a:t>bitni </a:t>
            </a:r>
            <a:r>
              <a:rPr lang="hr-HR" sz="1400" dirty="0">
                <a:solidFill>
                  <a:schemeClr val="tx1"/>
                </a:solidFill>
              </a:rPr>
              <a:t>u procesu zatvaranja rana i zgrušavanju krvi</a:t>
            </a:r>
          </a:p>
          <a:p>
            <a:pPr lvl="0"/>
            <a:endParaRPr lang="hr-HR" sz="1400" dirty="0"/>
          </a:p>
        </p:txBody>
      </p:sp>
      <p:cxnSp>
        <p:nvCxnSpPr>
          <p:cNvPr id="17" name="Ravni poveznik 16"/>
          <p:cNvCxnSpPr>
            <a:stCxn id="10" idx="7"/>
            <a:endCxn id="7" idx="2"/>
          </p:cNvCxnSpPr>
          <p:nvPr/>
        </p:nvCxnSpPr>
        <p:spPr>
          <a:xfrm flipV="1">
            <a:off x="2834192" y="2520692"/>
            <a:ext cx="578964" cy="410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>
            <a:endCxn id="11" idx="2"/>
          </p:cNvCxnSpPr>
          <p:nvPr/>
        </p:nvCxnSpPr>
        <p:spPr>
          <a:xfrm>
            <a:off x="3277354" y="3696741"/>
            <a:ext cx="135802" cy="17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/>
          <p:cNvCxnSpPr>
            <a:endCxn id="12" idx="2"/>
          </p:cNvCxnSpPr>
          <p:nvPr/>
        </p:nvCxnSpPr>
        <p:spPr>
          <a:xfrm>
            <a:off x="2766291" y="4349643"/>
            <a:ext cx="646865" cy="718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/>
          <p:cNvCxnSpPr/>
          <p:nvPr/>
        </p:nvCxnSpPr>
        <p:spPr>
          <a:xfrm>
            <a:off x="5006566" y="3736087"/>
            <a:ext cx="244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ni poveznik 25"/>
          <p:cNvCxnSpPr/>
          <p:nvPr/>
        </p:nvCxnSpPr>
        <p:spPr>
          <a:xfrm>
            <a:off x="5006566" y="5067959"/>
            <a:ext cx="244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5006566" y="2520692"/>
            <a:ext cx="244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aobljeni pravokutnik 4"/>
          <p:cNvSpPr/>
          <p:nvPr/>
        </p:nvSpPr>
        <p:spPr>
          <a:xfrm>
            <a:off x="5251006" y="2096519"/>
            <a:ext cx="3630439" cy="943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Zaobljeni pravokutnik 5"/>
          <p:cNvSpPr/>
          <p:nvPr/>
        </p:nvSpPr>
        <p:spPr>
          <a:xfrm>
            <a:off x="5251006" y="3287972"/>
            <a:ext cx="3630439" cy="1256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5251005" y="4743800"/>
            <a:ext cx="3630439" cy="937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5" y="890039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1416364" y="1259371"/>
            <a:ext cx="742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Pročitaj tekst u udžbeniku pa izdvoji specifičnosti pojedinih krvnih tjelešaca.</a:t>
            </a:r>
          </a:p>
        </p:txBody>
      </p:sp>
    </p:spTree>
    <p:extLst>
      <p:ext uri="{BB962C8B-B14F-4D97-AF65-F5344CB8AC3E}">
        <p14:creationId xmlns:p14="http://schemas.microsoft.com/office/powerpoint/2010/main" val="2026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339634" y="635726"/>
            <a:ext cx="3988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ULOGE KRVI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9CEE603-38C4-47EF-AD1F-AB8252C8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315" y="1214042"/>
            <a:ext cx="3773191" cy="359960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88475" y="1214042"/>
            <a:ext cx="429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sudjeluje u </a:t>
            </a:r>
            <a:r>
              <a:rPr lang="hr-HR" b="1" dirty="0"/>
              <a:t>održavanju </a:t>
            </a:r>
            <a:r>
              <a:rPr lang="hr-HR" dirty="0"/>
              <a:t>stalne tjelesne temperature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38810" y="2034430"/>
            <a:ext cx="4467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osigurava</a:t>
            </a:r>
            <a:r>
              <a:rPr lang="hr-HR" dirty="0"/>
              <a:t> izmjenu tvari: eritrociti prenose plinove, a krvna plazma hranjive i otpadne tvari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38810" y="3131817"/>
            <a:ext cx="452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b="1" dirty="0"/>
              <a:t>brani</a:t>
            </a:r>
            <a:r>
              <a:rPr lang="hr-HR" dirty="0"/>
              <a:t> organizam od </a:t>
            </a:r>
            <a:r>
              <a:rPr lang="hr-HR" dirty="0" smtClean="0"/>
              <a:t>bolesti – leukociti </a:t>
            </a:r>
            <a:r>
              <a:rPr lang="hr-HR" dirty="0"/>
              <a:t>i protutijela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88475" y="3952205"/>
            <a:ext cx="497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sudjeluje</a:t>
            </a:r>
            <a:r>
              <a:rPr lang="hr-HR" dirty="0"/>
              <a:t> u zatvaranju rana i zaustavljanju krvarenja</a:t>
            </a:r>
          </a:p>
        </p:txBody>
      </p:sp>
    </p:spTree>
    <p:extLst>
      <p:ext uri="{BB962C8B-B14F-4D97-AF65-F5344CB8AC3E}">
        <p14:creationId xmlns:p14="http://schemas.microsoft.com/office/powerpoint/2010/main" val="23939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92183" y="766354"/>
            <a:ext cx="4084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SRCE I KRVNE ŽILE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231445E-0E11-4CAF-A3D4-86D862AD8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6" y="1462632"/>
            <a:ext cx="3676616" cy="340322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562946" y="1561504"/>
            <a:ext cx="3313568" cy="369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mišićni</a:t>
            </a:r>
            <a:r>
              <a:rPr lang="hr-HR" dirty="0"/>
              <a:t> organ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562946" y="1935365"/>
            <a:ext cx="363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smješten </a:t>
            </a:r>
            <a:r>
              <a:rPr lang="hr-HR" b="1" dirty="0"/>
              <a:t>u središtu </a:t>
            </a:r>
            <a:r>
              <a:rPr lang="hr-HR" dirty="0"/>
              <a:t>prsne šupljine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562946" y="2365139"/>
            <a:ext cx="43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zaštićen</a:t>
            </a:r>
            <a:r>
              <a:rPr lang="hr-HR" dirty="0"/>
              <a:t> osrčjem, prsnom kosti i rebrima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4562946" y="2794913"/>
            <a:ext cx="3304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/>
              <a:t>četverodijelan</a:t>
            </a:r>
            <a:endParaRPr lang="hr-HR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4576528" y="3288225"/>
            <a:ext cx="435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srčani zalisci </a:t>
            </a:r>
            <a:r>
              <a:rPr lang="hr-HR" dirty="0"/>
              <a:t>osiguravaju prolazak krvi samo u jednome smjeru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562946" y="3963427"/>
            <a:ext cx="435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zvuk zatvaranja srčanih zalistaka čujemo kao otkucaje srca (</a:t>
            </a:r>
            <a:r>
              <a:rPr lang="hr-HR" b="1" dirty="0"/>
              <a:t>puls</a:t>
            </a:r>
            <a:r>
              <a:rPr lang="hr-HR" dirty="0"/>
              <a:t>)</a:t>
            </a:r>
          </a:p>
        </p:txBody>
      </p:sp>
      <p:pic>
        <p:nvPicPr>
          <p:cNvPr id="11" name="Picture 3" descr="F:\Smiley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71" y="5192804"/>
            <a:ext cx="1205345" cy="8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niOkvir 11"/>
          <p:cNvSpPr txBox="1"/>
          <p:nvPr/>
        </p:nvSpPr>
        <p:spPr>
          <a:xfrm>
            <a:off x="2715824" y="5419612"/>
            <a:ext cx="486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 jednoj minuti </a:t>
            </a:r>
            <a:r>
              <a:rPr lang="hr-HR" b="1" dirty="0"/>
              <a:t>izmjeri</a:t>
            </a:r>
            <a:r>
              <a:rPr lang="hr-HR" dirty="0"/>
              <a:t> broj vlastitih otkucaja srca.</a:t>
            </a:r>
          </a:p>
        </p:txBody>
      </p:sp>
    </p:spTree>
    <p:extLst>
      <p:ext uri="{BB962C8B-B14F-4D97-AF65-F5344CB8AC3E}">
        <p14:creationId xmlns:p14="http://schemas.microsoft.com/office/powerpoint/2010/main" val="30974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C8EE5F5-E30E-4A9B-9321-03D2C3FEA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13506" y="2349436"/>
            <a:ext cx="4302736" cy="2549476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67460" y="587818"/>
            <a:ext cx="2046084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KRVNE ŽILE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74841" y="933909"/>
            <a:ext cx="425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osiguravaju prijenos krvi organizmom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3381005" y="1417242"/>
            <a:ext cx="163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ARTERIJE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3480046" y="3178732"/>
            <a:ext cx="163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VENE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3496158" y="4748089"/>
            <a:ext cx="163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KAPILARE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381005" y="1709312"/>
            <a:ext cx="2937461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odvode</a:t>
            </a:r>
            <a:r>
              <a:rPr lang="hr-HR" dirty="0"/>
              <a:t> krv iz srca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3381005" y="2039755"/>
            <a:ext cx="42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građene od </a:t>
            </a:r>
            <a:r>
              <a:rPr lang="hr-HR" b="1" dirty="0"/>
              <a:t>elastičnih</a:t>
            </a:r>
            <a:r>
              <a:rPr lang="hr-HR" dirty="0"/>
              <a:t> debelih </a:t>
            </a:r>
            <a:r>
              <a:rPr lang="hr-HR" dirty="0" err="1"/>
              <a:t>stijenki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3381005" y="2400026"/>
            <a:ext cx="549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održavaju</a:t>
            </a:r>
            <a:r>
              <a:rPr lang="hr-HR" dirty="0"/>
              <a:t> krvni tlak i </a:t>
            </a:r>
            <a:r>
              <a:rPr lang="hr-HR" b="1" dirty="0"/>
              <a:t>stezanjem</a:t>
            </a:r>
            <a:r>
              <a:rPr lang="hr-HR" dirty="0"/>
              <a:t> potiskuju krv kroz žilu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398077" y="2758081"/>
            <a:ext cx="44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 smtClean="0"/>
              <a:t>aorta </a:t>
            </a:r>
            <a:r>
              <a:rPr lang="hr-HR" dirty="0" smtClean="0"/>
              <a:t>– najveća </a:t>
            </a:r>
            <a:r>
              <a:rPr lang="hr-HR" dirty="0"/>
              <a:t>arterija u čovjekovu tijelu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3480046" y="3506778"/>
            <a:ext cx="402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dovode</a:t>
            </a:r>
            <a:r>
              <a:rPr lang="hr-HR" dirty="0"/>
              <a:t> krv u srce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3496158" y="3811815"/>
            <a:ext cx="4152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tanje </a:t>
            </a:r>
            <a:r>
              <a:rPr lang="hr-HR" dirty="0" err="1"/>
              <a:t>stijenke</a:t>
            </a:r>
            <a:r>
              <a:rPr lang="hr-HR" dirty="0"/>
              <a:t>, prolazak krvi </a:t>
            </a:r>
            <a:r>
              <a:rPr lang="hr-HR" b="1" dirty="0"/>
              <a:t>usporen</a:t>
            </a:r>
          </a:p>
        </p:txBody>
      </p:sp>
      <p:sp>
        <p:nvSpPr>
          <p:cNvPr id="17" name="TekstniOkvir 16"/>
          <p:cNvSpPr txBox="1"/>
          <p:nvPr/>
        </p:nvSpPr>
        <p:spPr>
          <a:xfrm>
            <a:off x="3480046" y="4101758"/>
            <a:ext cx="549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protok </a:t>
            </a:r>
            <a:r>
              <a:rPr lang="hr-HR" b="1" dirty="0"/>
              <a:t>osiguravaju</a:t>
            </a:r>
            <a:r>
              <a:rPr lang="hr-HR" dirty="0"/>
              <a:t> okolni mišići svojim stezanjem i zalisci</a:t>
            </a:r>
          </a:p>
        </p:txBody>
      </p:sp>
      <p:sp>
        <p:nvSpPr>
          <p:cNvPr id="18" name="TekstniOkvir 17"/>
          <p:cNvSpPr txBox="1"/>
          <p:nvPr/>
        </p:nvSpPr>
        <p:spPr>
          <a:xfrm>
            <a:off x="3567064" y="5083238"/>
            <a:ext cx="4508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najmanje </a:t>
            </a:r>
            <a:r>
              <a:rPr lang="hr-HR" dirty="0"/>
              <a:t>krvne žile tankih </a:t>
            </a:r>
            <a:r>
              <a:rPr lang="hr-HR" dirty="0" err="1"/>
              <a:t>stijenki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3567064" y="5406210"/>
            <a:ext cx="504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djeluju </a:t>
            </a:r>
            <a:r>
              <a:rPr lang="hr-HR" b="1" dirty="0"/>
              <a:t>kao prijelaz </a:t>
            </a:r>
            <a:r>
              <a:rPr lang="hr-HR" dirty="0"/>
              <a:t>između </a:t>
            </a:r>
            <a:r>
              <a:rPr lang="hr-HR" dirty="0" err="1"/>
              <a:t>artertija</a:t>
            </a:r>
            <a:r>
              <a:rPr lang="hr-HR" dirty="0"/>
              <a:t> i vena</a:t>
            </a:r>
          </a:p>
        </p:txBody>
      </p:sp>
    </p:spTree>
    <p:extLst>
      <p:ext uri="{BB962C8B-B14F-4D97-AF65-F5344CB8AC3E}">
        <p14:creationId xmlns:p14="http://schemas.microsoft.com/office/powerpoint/2010/main" val="28244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34D234A-7A34-4A4B-A4C4-CD554BC5D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94" y="976472"/>
            <a:ext cx="2666730" cy="354997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260081" y="561339"/>
            <a:ext cx="189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OPTOK KRVI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520788" y="4949199"/>
            <a:ext cx="367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radom srca upravlja živčani sustav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572068" y="1056594"/>
            <a:ext cx="96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PLUĆNI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4117506" y="1018906"/>
            <a:ext cx="156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TJELESNI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69912" y="1463318"/>
            <a:ext cx="1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krv iz tijela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287555" y="2176311"/>
            <a:ext cx="215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desna pretklijetka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400723" y="2852591"/>
            <a:ext cx="173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desna klijetka</a:t>
            </a:r>
          </a:p>
        </p:txBody>
      </p:sp>
      <p:sp>
        <p:nvSpPr>
          <p:cNvPr id="11" name="TekstniOkvir 10"/>
          <p:cNvSpPr txBox="1"/>
          <p:nvPr/>
        </p:nvSpPr>
        <p:spPr>
          <a:xfrm>
            <a:off x="366005" y="3527514"/>
            <a:ext cx="16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plućna arterija</a:t>
            </a:r>
          </a:p>
        </p:txBody>
      </p:sp>
      <p:sp>
        <p:nvSpPr>
          <p:cNvPr id="12" name="TekstniOkvir 11"/>
          <p:cNvSpPr txBox="1"/>
          <p:nvPr/>
        </p:nvSpPr>
        <p:spPr>
          <a:xfrm>
            <a:off x="717594" y="4194338"/>
            <a:ext cx="1421394" cy="371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pluća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416459" y="4868563"/>
            <a:ext cx="248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plućne vene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341876" y="5609639"/>
            <a:ext cx="19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lijeva pretklijetka</a:t>
            </a:r>
          </a:p>
        </p:txBody>
      </p:sp>
      <p:cxnSp>
        <p:nvCxnSpPr>
          <p:cNvPr id="16" name="Ravni poveznik sa strelicom 15"/>
          <p:cNvCxnSpPr/>
          <p:nvPr/>
        </p:nvCxnSpPr>
        <p:spPr>
          <a:xfrm flipH="1">
            <a:off x="1576227" y="767834"/>
            <a:ext cx="674344" cy="353364"/>
          </a:xfrm>
          <a:prstGeom prst="straightConnector1">
            <a:avLst/>
          </a:prstGeom>
          <a:ln w="60325" cmpd="sng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/>
          <p:cNvCxnSpPr>
            <a:endCxn id="7" idx="1"/>
          </p:cNvCxnSpPr>
          <p:nvPr/>
        </p:nvCxnSpPr>
        <p:spPr>
          <a:xfrm>
            <a:off x="3629563" y="792541"/>
            <a:ext cx="487943" cy="411031"/>
          </a:xfrm>
          <a:prstGeom prst="straightConnector1">
            <a:avLst/>
          </a:prstGeom>
          <a:ln w="60325" cmpd="sng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trelica dolje 21"/>
          <p:cNvSpPr/>
          <p:nvPr/>
        </p:nvSpPr>
        <p:spPr>
          <a:xfrm>
            <a:off x="975618" y="1843252"/>
            <a:ext cx="280657" cy="375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dolje 22"/>
          <p:cNvSpPr/>
          <p:nvPr/>
        </p:nvSpPr>
        <p:spPr>
          <a:xfrm>
            <a:off x="929690" y="3226967"/>
            <a:ext cx="280657" cy="375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dolje 23"/>
          <p:cNvSpPr/>
          <p:nvPr/>
        </p:nvSpPr>
        <p:spPr>
          <a:xfrm>
            <a:off x="913740" y="3877533"/>
            <a:ext cx="280657" cy="375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dolje 24"/>
          <p:cNvSpPr/>
          <p:nvPr/>
        </p:nvSpPr>
        <p:spPr>
          <a:xfrm>
            <a:off x="915249" y="4574063"/>
            <a:ext cx="280657" cy="375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Strelica dolje 25"/>
          <p:cNvSpPr/>
          <p:nvPr/>
        </p:nvSpPr>
        <p:spPr>
          <a:xfrm>
            <a:off x="876030" y="5297670"/>
            <a:ext cx="280657" cy="375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Strelica dolje 26"/>
          <p:cNvSpPr/>
          <p:nvPr/>
        </p:nvSpPr>
        <p:spPr>
          <a:xfrm>
            <a:off x="955140" y="2502366"/>
            <a:ext cx="280657" cy="375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TekstniOkvir 27"/>
          <p:cNvSpPr txBox="1"/>
          <p:nvPr/>
        </p:nvSpPr>
        <p:spPr>
          <a:xfrm>
            <a:off x="1316201" y="1865840"/>
            <a:ext cx="124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krv bogata ugljikovim </a:t>
            </a:r>
            <a:r>
              <a:rPr lang="hr-HR" sz="800" dirty="0" smtClean="0"/>
              <a:t>dioksidom = </a:t>
            </a:r>
            <a:r>
              <a:rPr lang="hr-HR" sz="800" b="1" dirty="0" smtClean="0"/>
              <a:t>VENSKA</a:t>
            </a:r>
            <a:r>
              <a:rPr lang="hr-HR" sz="800" dirty="0" smtClean="0"/>
              <a:t> </a:t>
            </a:r>
            <a:r>
              <a:rPr lang="hr-HR" sz="800" dirty="0"/>
              <a:t>KRV</a:t>
            </a:r>
          </a:p>
        </p:txBody>
      </p:sp>
      <p:sp>
        <p:nvSpPr>
          <p:cNvPr id="29" name="TekstniOkvir 28"/>
          <p:cNvSpPr txBox="1"/>
          <p:nvPr/>
        </p:nvSpPr>
        <p:spPr>
          <a:xfrm>
            <a:off x="1244394" y="4604857"/>
            <a:ext cx="124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dirty="0"/>
              <a:t>krv bogata kisikom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1539089" y="4251899"/>
            <a:ext cx="125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/>
              <a:t>IZMJENA PLINOVA</a:t>
            </a:r>
          </a:p>
        </p:txBody>
      </p:sp>
      <p:sp>
        <p:nvSpPr>
          <p:cNvPr id="32" name="Strelica dolje 31"/>
          <p:cNvSpPr/>
          <p:nvPr/>
        </p:nvSpPr>
        <p:spPr>
          <a:xfrm rot="16200000">
            <a:off x="1377961" y="4269680"/>
            <a:ext cx="216466" cy="23781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TekstniOkvir 33"/>
          <p:cNvSpPr txBox="1"/>
          <p:nvPr/>
        </p:nvSpPr>
        <p:spPr>
          <a:xfrm>
            <a:off x="3732849" y="1484325"/>
            <a:ext cx="194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lijeva pretklijetka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3992578" y="2176311"/>
            <a:ext cx="168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aorta </a:t>
            </a:r>
          </a:p>
        </p:txBody>
      </p:sp>
      <p:sp>
        <p:nvSpPr>
          <p:cNvPr id="36" name="TekstniOkvir 35"/>
          <p:cNvSpPr txBox="1"/>
          <p:nvPr/>
        </p:nvSpPr>
        <p:spPr>
          <a:xfrm>
            <a:off x="3597609" y="2799121"/>
            <a:ext cx="163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organi i tkiva u tijelu</a:t>
            </a:r>
          </a:p>
        </p:txBody>
      </p:sp>
      <p:sp>
        <p:nvSpPr>
          <p:cNvPr id="37" name="TekstniOkvir 36"/>
          <p:cNvSpPr txBox="1"/>
          <p:nvPr/>
        </p:nvSpPr>
        <p:spPr>
          <a:xfrm>
            <a:off x="4061329" y="3825006"/>
            <a:ext cx="103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vene</a:t>
            </a:r>
          </a:p>
        </p:txBody>
      </p:sp>
      <p:sp>
        <p:nvSpPr>
          <p:cNvPr id="38" name="Strelica dolje 37"/>
          <p:cNvSpPr/>
          <p:nvPr/>
        </p:nvSpPr>
        <p:spPr>
          <a:xfrm>
            <a:off x="4196628" y="1853657"/>
            <a:ext cx="280657" cy="375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Strelica dolje 38"/>
          <p:cNvSpPr/>
          <p:nvPr/>
        </p:nvSpPr>
        <p:spPr>
          <a:xfrm>
            <a:off x="4213238" y="2520660"/>
            <a:ext cx="280657" cy="3751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Strelica dolje 39"/>
          <p:cNvSpPr/>
          <p:nvPr/>
        </p:nvSpPr>
        <p:spPr>
          <a:xfrm>
            <a:off x="4219964" y="3466124"/>
            <a:ext cx="280657" cy="375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Strelica dolje 40"/>
          <p:cNvSpPr/>
          <p:nvPr/>
        </p:nvSpPr>
        <p:spPr>
          <a:xfrm rot="16200000">
            <a:off x="5207484" y="2895148"/>
            <a:ext cx="216466" cy="23781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TekstniOkvir 41"/>
          <p:cNvSpPr txBox="1"/>
          <p:nvPr/>
        </p:nvSpPr>
        <p:spPr>
          <a:xfrm>
            <a:off x="5510036" y="2883248"/>
            <a:ext cx="125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b="1" dirty="0"/>
              <a:t>IZMJENA TVARI</a:t>
            </a:r>
          </a:p>
        </p:txBody>
      </p:sp>
      <p:cxnSp>
        <p:nvCxnSpPr>
          <p:cNvPr id="44" name="Ravni poveznik sa strelicom 43"/>
          <p:cNvCxnSpPr/>
          <p:nvPr/>
        </p:nvCxnSpPr>
        <p:spPr>
          <a:xfrm flipV="1">
            <a:off x="2138988" y="1949744"/>
            <a:ext cx="1643535" cy="37230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44"/>
          <p:cNvCxnSpPr/>
          <p:nvPr/>
        </p:nvCxnSpPr>
        <p:spPr>
          <a:xfrm flipH="1" flipV="1">
            <a:off x="2161926" y="2490243"/>
            <a:ext cx="1741912" cy="158967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75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3" grpId="0"/>
      <p:bldP spid="28" grpId="0"/>
      <p:bldP spid="30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973B91-92BA-459C-8327-23D5AEFD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7" y="2322256"/>
            <a:ext cx="3645855" cy="326390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95EB89D-F2D6-4198-A7EE-A3536AEC8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124" y="3099908"/>
            <a:ext cx="3543300" cy="322897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37258" y="653143"/>
            <a:ext cx="603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SKRB O KRVI I KRVOŽILNOME SUSTAVU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21377" y="1176950"/>
            <a:ext cx="608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protok krvi kroz krvne žile pomaže </a:t>
            </a:r>
            <a:r>
              <a:rPr lang="hr-HR" b="1" dirty="0"/>
              <a:t>krvni tlak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21377" y="1474423"/>
            <a:ext cx="577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normalne vrijednosti </a:t>
            </a:r>
            <a:r>
              <a:rPr lang="hr-HR" dirty="0" smtClean="0"/>
              <a:t>krvnoga </a:t>
            </a:r>
            <a:r>
              <a:rPr lang="hr-HR" dirty="0"/>
              <a:t>tlaka </a:t>
            </a:r>
            <a:r>
              <a:rPr lang="hr-HR" dirty="0" smtClean="0"/>
              <a:t>jesu </a:t>
            </a:r>
            <a:r>
              <a:rPr lang="hr-HR" b="1" dirty="0"/>
              <a:t>120/80 mm Hg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21377" y="1898584"/>
            <a:ext cx="669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TRANSFUZIJA </a:t>
            </a:r>
            <a:r>
              <a:rPr lang="hr-HR" dirty="0" smtClean="0"/>
              <a:t>– prijenos </a:t>
            </a:r>
            <a:r>
              <a:rPr lang="hr-HR" dirty="0"/>
              <a:t>krvi druge osobe u tijelo ozlijeđene osobe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5216695" y="2730576"/>
            <a:ext cx="283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Prva pomoć </a:t>
            </a:r>
            <a:r>
              <a:rPr lang="hr-HR" dirty="0"/>
              <a:t>pri krvarenju:</a:t>
            </a:r>
          </a:p>
        </p:txBody>
      </p:sp>
    </p:spTree>
    <p:extLst>
      <p:ext uri="{BB962C8B-B14F-4D97-AF65-F5344CB8AC3E}">
        <p14:creationId xmlns:p14="http://schemas.microsoft.com/office/powerpoint/2010/main" val="22151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502</Words>
  <Application>Microsoft Office PowerPoint</Application>
  <PresentationFormat>Prikaz na zaslonu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Windows korisnik</cp:lastModifiedBy>
  <cp:revision>25</cp:revision>
  <dcterms:created xsi:type="dcterms:W3CDTF">2019-06-26T11:12:20Z</dcterms:created>
  <dcterms:modified xsi:type="dcterms:W3CDTF">2019-08-16T09:21:42Z</dcterms:modified>
</cp:coreProperties>
</file>